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7" r:id="rId4"/>
    <p:sldId id="273" r:id="rId5"/>
    <p:sldId id="257" r:id="rId6"/>
    <p:sldId id="258" r:id="rId7"/>
    <p:sldId id="259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4" r:id="rId16"/>
    <p:sldId id="278" r:id="rId17"/>
    <p:sldId id="279" r:id="rId18"/>
    <p:sldId id="282" r:id="rId19"/>
    <p:sldId id="274" r:id="rId20"/>
    <p:sldId id="280" r:id="rId21"/>
    <p:sldId id="275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117" d="100"/>
          <a:sy n="117" d="100"/>
        </p:scale>
        <p:origin x="-80" y="-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6761A-731F-4F37-A14F-A33CA3DB7296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E4475-FD9F-4F32-87E7-19E4F03BA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23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E4475-FD9F-4F32-87E7-19E4F03BA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83E86-DBB7-42D4-B300-DAE45D9043C3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1090-D170-481E-A0D0-CA36C3D5AFB1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A91D-15FF-4EF2-84DA-579840BEA9D7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F088-6EE8-4871-B4D8-967DC27F19A8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C7BB-4D99-4BFC-BA96-55E5D263B4B1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1059-B605-487D-8943-5BE17AFCB207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17C4-1ABB-4540-B6FD-83CA7B855972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A356D-07FF-4A3E-8B3B-4895E4B2BDAC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14FD-9AD9-4F4E-8E48-D35FC81D0942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2094D2-A60C-4B06-AECD-AE4AB0A1BE7F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17C76-7C10-4835-8A40-30E7DEA4C0AF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21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72400"/>
            <a:ext cx="10058400" cy="46966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C9D3A9-C6DF-4E27-A8C7-1AFCB8AF0027}" type="datetime1">
              <a:rPr lang="en-US" smtClean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6477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2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2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2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Wireshark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EL9333 Supplemental material for Lab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8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Screen Shot 2016-02-02 at 12.4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20" y="886539"/>
            <a:ext cx="9076840" cy="58411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91529" y="2833301"/>
            <a:ext cx="4092039" cy="150892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8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Captured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Screen Shot 2016-02-02 at 12.4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69" y="933578"/>
            <a:ext cx="8865883" cy="59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5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Follow a TCP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Screen Shot 2016-02-02 at 12.42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37" y="911866"/>
            <a:ext cx="8933178" cy="57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6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Certain TCP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Screen Shot 2016-02-02 at 12.43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26" y="1063845"/>
            <a:ext cx="8411013" cy="5620466"/>
          </a:xfrm>
          <a:prstGeom prst="rect">
            <a:avLst/>
          </a:prstGeom>
        </p:spPr>
      </p:pic>
      <p:pic>
        <p:nvPicPr>
          <p:cNvPr id="6" name="Picture 5" descr="Screen Shot 2016-02-02 at 12.4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16" y="1128978"/>
            <a:ext cx="5407723" cy="52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Screen Shot 2016-02-02 at 12.58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67" y="539137"/>
            <a:ext cx="9196236" cy="6145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0639" y="890156"/>
            <a:ext cx="2008029" cy="4667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Wireshark uses display filters for general packet filtering while </a:t>
            </a:r>
            <a:r>
              <a:rPr lang="en-US" dirty="0" smtClean="0"/>
              <a:t>viewing packets.</a:t>
            </a:r>
          </a:p>
          <a:p>
            <a:r>
              <a:rPr lang="en-US" dirty="0" smtClean="0"/>
              <a:t>Examples:</a:t>
            </a:r>
          </a:p>
          <a:p>
            <a:r>
              <a:rPr lang="en-US" dirty="0"/>
              <a:t>Show only traffic in the LAN (192.168.x.x), between workstations and servers -- no Internet:</a:t>
            </a:r>
          </a:p>
          <a:p>
            <a:r>
              <a:rPr lang="en-US" dirty="0" smtClean="0"/>
              <a:t>    </a:t>
            </a:r>
            <a:r>
              <a:rPr lang="en-US" b="1" i="1" dirty="0" err="1"/>
              <a:t>ip.src</a:t>
            </a:r>
            <a:r>
              <a:rPr lang="en-US" b="1" i="1" dirty="0"/>
              <a:t>==192.168.0.0/16 and </a:t>
            </a:r>
            <a:r>
              <a:rPr lang="en-US" b="1" i="1" dirty="0" err="1"/>
              <a:t>ip.dst</a:t>
            </a:r>
            <a:r>
              <a:rPr lang="en-US" b="1" i="1" dirty="0"/>
              <a:t>==</a:t>
            </a:r>
            <a:r>
              <a:rPr lang="en-US" b="1" i="1" dirty="0" smtClean="0"/>
              <a:t>192.168.0.0/16</a:t>
            </a:r>
          </a:p>
          <a:p>
            <a:r>
              <a:rPr lang="en-US" dirty="0" smtClean="0"/>
              <a:t>Filter </a:t>
            </a:r>
            <a:r>
              <a:rPr lang="en-US" dirty="0"/>
              <a:t>out any traffic to or from </a:t>
            </a:r>
            <a:r>
              <a:rPr lang="en-US" dirty="0" smtClean="0"/>
              <a:t>10.43.54.65:</a:t>
            </a:r>
            <a:endParaRPr lang="en-US" dirty="0"/>
          </a:p>
          <a:p>
            <a:r>
              <a:rPr lang="en-US" b="1" i="1" dirty="0" smtClean="0"/>
              <a:t>     </a:t>
            </a:r>
            <a:r>
              <a:rPr lang="en-US" b="1" i="1" dirty="0" err="1"/>
              <a:t>ip.addr</a:t>
            </a:r>
            <a:r>
              <a:rPr lang="en-US" b="1" i="1" dirty="0"/>
              <a:t> != </a:t>
            </a:r>
            <a:r>
              <a:rPr lang="en-US" b="1" i="1" dirty="0" smtClean="0"/>
              <a:t>10.43.54.65</a:t>
            </a:r>
          </a:p>
          <a:p>
            <a:r>
              <a:rPr lang="en-US" dirty="0" smtClean="0"/>
              <a:t>Follow a UDP Flow:</a:t>
            </a:r>
          </a:p>
          <a:p>
            <a:r>
              <a:rPr lang="en-US" dirty="0"/>
              <a:t>    </a:t>
            </a:r>
            <a:r>
              <a:rPr lang="en-US" b="1" i="1" dirty="0"/>
              <a:t>(</a:t>
            </a:r>
            <a:r>
              <a:rPr lang="en-US" b="1" i="1" dirty="0" err="1"/>
              <a:t>ip.addr</a:t>
            </a:r>
            <a:r>
              <a:rPr lang="en-US" b="1" i="1" dirty="0"/>
              <a:t> </a:t>
            </a:r>
            <a:r>
              <a:rPr lang="en-US" b="1" i="1" dirty="0" err="1"/>
              <a:t>eq</a:t>
            </a:r>
            <a:r>
              <a:rPr lang="en-US" b="1" i="1" dirty="0"/>
              <a:t> 192.168.1.15 and </a:t>
            </a:r>
            <a:r>
              <a:rPr lang="en-US" b="1" i="1" dirty="0" err="1"/>
              <a:t>ip.addr</a:t>
            </a:r>
            <a:r>
              <a:rPr lang="en-US" b="1" i="1" dirty="0"/>
              <a:t> </a:t>
            </a:r>
            <a:r>
              <a:rPr lang="en-US" b="1" i="1" dirty="0" err="1"/>
              <a:t>eq</a:t>
            </a:r>
            <a:r>
              <a:rPr lang="en-US" b="1" i="1" dirty="0"/>
              <a:t> 192.168.1.9) and (</a:t>
            </a:r>
            <a:r>
              <a:rPr lang="en-US" b="1" i="1" dirty="0" err="1"/>
              <a:t>udp.port</a:t>
            </a:r>
            <a:r>
              <a:rPr lang="en-US" b="1" i="1" dirty="0"/>
              <a:t> </a:t>
            </a:r>
            <a:r>
              <a:rPr lang="en-US" b="1" i="1" dirty="0" err="1"/>
              <a:t>eq</a:t>
            </a:r>
            <a:r>
              <a:rPr lang="en-US" b="1" i="1" dirty="0"/>
              <a:t> 58445 and </a:t>
            </a:r>
            <a:r>
              <a:rPr lang="en-US" b="1" i="1" dirty="0" err="1"/>
              <a:t>udp.port</a:t>
            </a:r>
            <a:r>
              <a:rPr lang="en-US" b="1" i="1" dirty="0"/>
              <a:t> </a:t>
            </a:r>
            <a:r>
              <a:rPr lang="en-US" b="1" i="1" dirty="0" err="1"/>
              <a:t>eq</a:t>
            </a:r>
            <a:r>
              <a:rPr lang="en-US" b="1" i="1" dirty="0"/>
              <a:t> 52068)</a:t>
            </a:r>
          </a:p>
          <a:p>
            <a:r>
              <a:rPr lang="en-US" dirty="0" smtClean="0"/>
              <a:t>More info on</a:t>
            </a:r>
            <a:r>
              <a:rPr lang="en-US" dirty="0"/>
              <a:t>: http://wiki.wireshark.org/DisplayFilters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Wireshark</a:t>
            </a:r>
            <a:r>
              <a:rPr lang="en-US" dirty="0" smtClean="0"/>
              <a:t> sniffing (Table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394056"/>
              </p:ext>
            </p:extLst>
          </p:nvPr>
        </p:nvGraphicFramePr>
        <p:xfrm>
          <a:off x="2966855" y="1399891"/>
          <a:ext cx="65405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3" imgW="6540500" imgH="4749800" progId="Word.Document.12">
                  <p:embed/>
                </p:oleObj>
              </mc:Choice>
              <mc:Fallback>
                <p:oleObj name="Document" r:id="rId3" imgW="6540500" imgH="4749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6855" y="1399891"/>
                        <a:ext cx="65405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58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Capture </a:t>
            </a:r>
            <a:r>
              <a:rPr lang="en-US" dirty="0" err="1" smtClean="0"/>
              <a:t>Dropbox</a:t>
            </a:r>
            <a:r>
              <a:rPr lang="en-US" dirty="0" smtClean="0"/>
              <a:t> Operations (Table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6458260" y="1704324"/>
            <a:ext cx="3191140" cy="1682612"/>
          </a:xfrm>
          <a:prstGeom prst="cloudCallout">
            <a:avLst>
              <a:gd name="adj1" fmla="val -12330"/>
              <a:gd name="adj2" fmla="val 179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 descr="Dropbox_logo_(September_2013)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r="9085"/>
          <a:stretch>
            <a:fillRect/>
          </a:stretch>
        </p:blipFill>
        <p:spPr>
          <a:xfrm>
            <a:off x="6741475" y="1823735"/>
            <a:ext cx="2831946" cy="1322356"/>
          </a:xfrm>
        </p:spPr>
      </p:pic>
      <p:pic>
        <p:nvPicPr>
          <p:cNvPr id="8" name="Picture 7" descr="Icons-Land-Vista-Hardware-Devices-Computer (1)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43" y="3712641"/>
            <a:ext cx="1560474" cy="156047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105720" y="3712601"/>
            <a:ext cx="3223703" cy="1878012"/>
          </a:xfrm>
          <a:prstGeom prst="roundRect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ile-icon-280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61" y="4201185"/>
            <a:ext cx="805065" cy="805065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4992633" y="2605331"/>
            <a:ext cx="1270251" cy="1671757"/>
          </a:xfrm>
          <a:custGeom>
            <a:avLst/>
            <a:gdLst>
              <a:gd name="connsiteX0" fmla="*/ 54578 w 1270251"/>
              <a:gd name="connsiteY0" fmla="*/ 1671757 h 1671757"/>
              <a:gd name="connsiteX1" fmla="*/ 141412 w 1270251"/>
              <a:gd name="connsiteY1" fmla="*/ 510212 h 1671757"/>
              <a:gd name="connsiteX2" fmla="*/ 1270251 w 1270251"/>
              <a:gd name="connsiteY2" fmla="*/ 0 h 167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251" h="1671757">
                <a:moveTo>
                  <a:pt x="54578" y="1671757"/>
                </a:moveTo>
                <a:cubicBezTo>
                  <a:pt x="-3311" y="1230297"/>
                  <a:pt x="-61200" y="788838"/>
                  <a:pt x="141412" y="510212"/>
                </a:cubicBezTo>
                <a:cubicBezTo>
                  <a:pt x="344024" y="231586"/>
                  <a:pt x="1270251" y="0"/>
                  <a:pt x="1270251" y="0"/>
                </a:cubicBezTo>
              </a:path>
            </a:pathLst>
          </a:cu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13995" y="3148539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000000"/>
                </a:solidFill>
              </a:rPr>
              <a:t>Dropbox</a:t>
            </a:r>
            <a:r>
              <a:rPr lang="en-US" sz="2000" b="1" dirty="0" smtClean="0">
                <a:solidFill>
                  <a:srgbClr val="000000"/>
                </a:solidFill>
              </a:rPr>
              <a:t> client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15" name="Picture 14" descr="file-icon-280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63" y="1769962"/>
            <a:ext cx="805065" cy="805065"/>
          </a:xfrm>
          <a:prstGeom prst="rect">
            <a:avLst/>
          </a:prstGeom>
        </p:spPr>
      </p:pic>
      <p:pic>
        <p:nvPicPr>
          <p:cNvPr id="16" name="Picture 15" descr="Picture1-1-990x3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57" y="5058062"/>
            <a:ext cx="2455766" cy="80122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5427109" y="3397790"/>
            <a:ext cx="683816" cy="1563201"/>
          </a:xfrm>
          <a:prstGeom prst="straightConnector1">
            <a:avLst/>
          </a:prstGeom>
          <a:ln w="38100">
            <a:solidFill>
              <a:srgbClr val="660066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31909" y="4201950"/>
            <a:ext cx="1236499" cy="40080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sniffing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9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Capture </a:t>
            </a:r>
            <a:r>
              <a:rPr lang="en-US" dirty="0" err="1" smtClean="0"/>
              <a:t>Dropbox</a:t>
            </a:r>
            <a:r>
              <a:rPr lang="en-US" dirty="0" smtClean="0"/>
              <a:t> Operations (Table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722969"/>
              </p:ext>
            </p:extLst>
          </p:nvPr>
        </p:nvGraphicFramePr>
        <p:xfrm>
          <a:off x="2825750" y="1516063"/>
          <a:ext cx="654050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Document" r:id="rId3" imgW="6540500" imgH="3822700" progId="Word.Document.12">
                  <p:embed/>
                </p:oleObj>
              </mc:Choice>
              <mc:Fallback>
                <p:oleObj name="Document" r:id="rId3" imgW="6540500" imgH="3822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750" y="1516063"/>
                        <a:ext cx="6540500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80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google-drive-logo-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07" y="992663"/>
            <a:ext cx="2173557" cy="108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Dropbox</a:t>
            </a:r>
            <a:r>
              <a:rPr lang="en-US" sz="4000" dirty="0" smtClean="0"/>
              <a:t> and </a:t>
            </a:r>
            <a:r>
              <a:rPr lang="en-US" sz="4000" dirty="0" err="1" smtClean="0"/>
              <a:t>GoogleDrive</a:t>
            </a:r>
            <a:r>
              <a:rPr lang="en-US" sz="4000" dirty="0" smtClean="0"/>
              <a:t> Comparison (Table 3)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4233145" y="1422079"/>
            <a:ext cx="3191140" cy="1682612"/>
          </a:xfrm>
          <a:prstGeom prst="cloudCallout">
            <a:avLst>
              <a:gd name="adj1" fmla="val -12330"/>
              <a:gd name="adj2" fmla="val 179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ropbox_logo_(September_2013).sv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r="9085"/>
          <a:stretch>
            <a:fillRect/>
          </a:stretch>
        </p:blipFill>
        <p:spPr>
          <a:xfrm>
            <a:off x="4516360" y="1541490"/>
            <a:ext cx="2831946" cy="1322356"/>
          </a:xfrm>
        </p:spPr>
      </p:pic>
      <p:pic>
        <p:nvPicPr>
          <p:cNvPr id="7" name="Picture 6" descr="Icons-Land-Vista-Hardware-Devices-Computer (1)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56" y="3701785"/>
            <a:ext cx="1560474" cy="15604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2506" y="3441213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computer A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9" name="Picture 8" descr="Icons-Land-Vista-Hardware-Devices-Computer (1)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34" y="3702208"/>
            <a:ext cx="1560474" cy="15604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17084" y="3441636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computer B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7233" y="3148112"/>
            <a:ext cx="3223703" cy="2431645"/>
          </a:xfrm>
          <a:prstGeom prst="roundRect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554977" y="3148535"/>
            <a:ext cx="3223703" cy="2431645"/>
          </a:xfrm>
          <a:prstGeom prst="roundRect">
            <a:avLst/>
          </a:prstGeom>
          <a:noFill/>
          <a:ln w="508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70384" y="2605761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subnet 1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58629" y="2606183"/>
            <a:ext cx="1975468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subnet 2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15" name="Picture 14" descr="file-icon-280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74" y="4190329"/>
            <a:ext cx="805065" cy="8050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42377" y="5016123"/>
            <a:ext cx="954289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T1 (start)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17" name="Picture 16" descr="file-icon-280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23" y="4060484"/>
            <a:ext cx="805065" cy="80506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69026" y="4886278"/>
            <a:ext cx="954289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T2 (end)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353646" y="2507634"/>
            <a:ext cx="1270251" cy="1671757"/>
          </a:xfrm>
          <a:custGeom>
            <a:avLst/>
            <a:gdLst>
              <a:gd name="connsiteX0" fmla="*/ 54578 w 1270251"/>
              <a:gd name="connsiteY0" fmla="*/ 1671757 h 1671757"/>
              <a:gd name="connsiteX1" fmla="*/ 141412 w 1270251"/>
              <a:gd name="connsiteY1" fmla="*/ 510212 h 1671757"/>
              <a:gd name="connsiteX2" fmla="*/ 1270251 w 1270251"/>
              <a:gd name="connsiteY2" fmla="*/ 0 h 167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251" h="1671757">
                <a:moveTo>
                  <a:pt x="54578" y="1671757"/>
                </a:moveTo>
                <a:cubicBezTo>
                  <a:pt x="-3311" y="1230297"/>
                  <a:pt x="-61200" y="788838"/>
                  <a:pt x="141412" y="510212"/>
                </a:cubicBezTo>
                <a:cubicBezTo>
                  <a:pt x="344024" y="231586"/>
                  <a:pt x="1270251" y="0"/>
                  <a:pt x="1270251" y="0"/>
                </a:cubicBezTo>
              </a:path>
            </a:pathLst>
          </a:cu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686198" y="2464212"/>
            <a:ext cx="1381534" cy="1508923"/>
          </a:xfrm>
          <a:custGeom>
            <a:avLst/>
            <a:gdLst>
              <a:gd name="connsiteX0" fmla="*/ 0 w 1381534"/>
              <a:gd name="connsiteY0" fmla="*/ 0 h 1508923"/>
              <a:gd name="connsiteX1" fmla="*/ 1248235 w 1381534"/>
              <a:gd name="connsiteY1" fmla="*/ 401656 h 1508923"/>
              <a:gd name="connsiteX2" fmla="*/ 1345923 w 1381534"/>
              <a:gd name="connsiteY2" fmla="*/ 1508923 h 150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534" h="1508923">
                <a:moveTo>
                  <a:pt x="0" y="0"/>
                </a:moveTo>
                <a:cubicBezTo>
                  <a:pt x="511957" y="75084"/>
                  <a:pt x="1023915" y="150169"/>
                  <a:pt x="1248235" y="401656"/>
                </a:cubicBezTo>
                <a:cubicBezTo>
                  <a:pt x="1472555" y="653143"/>
                  <a:pt x="1345923" y="1508923"/>
                  <a:pt x="1345923" y="1508923"/>
                </a:cubicBezTo>
              </a:path>
            </a:pathLst>
          </a:cu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35193" y="4462059"/>
            <a:ext cx="2083568" cy="173646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Size:</a:t>
            </a:r>
          </a:p>
          <a:p>
            <a:pPr algn="ctr"/>
            <a:r>
              <a:rPr lang="en-US" dirty="0" smtClean="0"/>
              <a:t>1 MB</a:t>
            </a:r>
          </a:p>
          <a:p>
            <a:pPr algn="ctr"/>
            <a:r>
              <a:rPr lang="en-US" dirty="0" smtClean="0"/>
              <a:t>10MB</a:t>
            </a:r>
          </a:p>
          <a:p>
            <a:pPr algn="ctr"/>
            <a:r>
              <a:rPr lang="en-US" dirty="0" smtClean="0"/>
              <a:t>100MB</a:t>
            </a:r>
          </a:p>
          <a:p>
            <a:pPr algn="ctr"/>
            <a:r>
              <a:rPr lang="en-US" dirty="0" smtClean="0"/>
              <a:t>(use text file)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6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Meet the 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 descr="Ashk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19" y="1432933"/>
            <a:ext cx="2415743" cy="2415743"/>
          </a:xfrm>
          <a:prstGeom prst="rect">
            <a:avLst/>
          </a:prstGeom>
        </p:spPr>
      </p:pic>
      <p:pic>
        <p:nvPicPr>
          <p:cNvPr id="6" name="Picture 5" descr="Sohei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30" y="1432935"/>
            <a:ext cx="2430412" cy="2430412"/>
          </a:xfrm>
          <a:prstGeom prst="rect">
            <a:avLst/>
          </a:prstGeom>
        </p:spPr>
      </p:pic>
      <p:pic>
        <p:nvPicPr>
          <p:cNvPr id="7" name="Picture 6" descr="Cing-yu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1" y="1432934"/>
            <a:ext cx="2421706" cy="24217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7131" y="4016558"/>
            <a:ext cx="2735262" cy="1704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Ashkan</a:t>
            </a:r>
            <a:r>
              <a:rPr lang="en-US" dirty="0"/>
              <a:t> </a:t>
            </a:r>
            <a:r>
              <a:rPr lang="en-US" dirty="0" err="1" smtClean="0"/>
              <a:t>Aghdai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/>
              <a:t>ashkan.aghdai@gmail.com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6901" y="4016980"/>
            <a:ext cx="2735262" cy="1704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Soheil</a:t>
            </a:r>
            <a:r>
              <a:rPr lang="en-US" dirty="0"/>
              <a:t> </a:t>
            </a:r>
            <a:r>
              <a:rPr lang="en-US" dirty="0" err="1"/>
              <a:t>Abbasloo</a:t>
            </a:r>
            <a:endParaRPr lang="en-US" dirty="0" smtClean="0"/>
          </a:p>
          <a:p>
            <a:pPr algn="ctr"/>
            <a:r>
              <a:rPr lang="en-US" dirty="0" err="1"/>
              <a:t>ab.soheil@gmail.com</a:t>
            </a:r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58630" y="4017402"/>
            <a:ext cx="2735262" cy="1704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Cing</a:t>
            </a:r>
            <a:r>
              <a:rPr lang="en-US" dirty="0" smtClean="0"/>
              <a:t>-Yu (Frank) Chu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cyc391@nyu.edu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78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Dropbox</a:t>
            </a:r>
            <a:r>
              <a:rPr lang="en-US" sz="4000" dirty="0" smtClean="0"/>
              <a:t> and </a:t>
            </a:r>
            <a:r>
              <a:rPr lang="en-US" sz="4000" dirty="0" err="1" smtClean="0"/>
              <a:t>GoogleDrive</a:t>
            </a:r>
            <a:r>
              <a:rPr lang="en-US" sz="4000" dirty="0" smtClean="0"/>
              <a:t> Comparison (Table 3)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315005"/>
              </p:ext>
            </p:extLst>
          </p:nvPr>
        </p:nvGraphicFramePr>
        <p:xfrm>
          <a:off x="2787650" y="1744663"/>
          <a:ext cx="66167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Document" r:id="rId3" imgW="6616700" imgH="3365500" progId="Word.Document.12">
                  <p:embed/>
                </p:oleObj>
              </mc:Choice>
              <mc:Fallback>
                <p:oleObj name="Document" r:id="rId3" imgW="6616700" imgH="3365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650" y="1744663"/>
                        <a:ext cx="66167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82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oogle-drive-logo-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831" y="2631852"/>
            <a:ext cx="2173557" cy="108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Dropbox</a:t>
            </a:r>
            <a:r>
              <a:rPr lang="en-US" sz="4000" dirty="0"/>
              <a:t> and </a:t>
            </a:r>
            <a:r>
              <a:rPr lang="en-US" sz="4000" dirty="0" err="1"/>
              <a:t>GoogleDrive</a:t>
            </a:r>
            <a:r>
              <a:rPr lang="en-US" sz="4000" dirty="0"/>
              <a:t> Comparison (Table </a:t>
            </a:r>
            <a:r>
              <a:rPr lang="en-US" sz="4000" dirty="0" smtClean="0"/>
              <a:t>4)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folder-icon-512x5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88" y="2084267"/>
            <a:ext cx="4122399" cy="4122399"/>
          </a:xfrm>
          <a:prstGeom prst="rect">
            <a:avLst/>
          </a:prstGeom>
        </p:spPr>
      </p:pic>
      <p:pic>
        <p:nvPicPr>
          <p:cNvPr id="7" name="Picture 6" descr="file-icon-280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91" y="3560707"/>
            <a:ext cx="805065" cy="8050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7809" y="4397357"/>
            <a:ext cx="1377601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File-c (100MB)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9" name="Picture 8" descr="file-icon-280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22" y="3593696"/>
            <a:ext cx="805065" cy="8050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87840" y="4430346"/>
            <a:ext cx="1377601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File-c copy (100MB)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6686198" y="1422079"/>
            <a:ext cx="3191140" cy="1682612"/>
          </a:xfrm>
          <a:prstGeom prst="cloudCallout">
            <a:avLst>
              <a:gd name="adj1" fmla="val -12330"/>
              <a:gd name="adj2" fmla="val 179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 descr="Dropbox_logo_(September_2013).svg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r="9085"/>
          <a:stretch>
            <a:fillRect/>
          </a:stretch>
        </p:blipFill>
        <p:spPr>
          <a:xfrm>
            <a:off x="6969413" y="1541490"/>
            <a:ext cx="2831946" cy="1322356"/>
          </a:xfrm>
        </p:spPr>
      </p:pic>
      <p:sp>
        <p:nvSpPr>
          <p:cNvPr id="13" name="Rectangle 12"/>
          <p:cNvSpPr/>
          <p:nvPr/>
        </p:nvSpPr>
        <p:spPr>
          <a:xfrm>
            <a:off x="1900813" y="3225380"/>
            <a:ext cx="1377601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sync-</a:t>
            </a:r>
            <a:r>
              <a:rPr lang="en-US" sz="2000" b="1" dirty="0" err="1" smtClean="0">
                <a:solidFill>
                  <a:srgbClr val="000000"/>
                </a:solidFill>
              </a:rPr>
              <a:t>ed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99137" y="3236657"/>
            <a:ext cx="1377601" cy="4008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new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428521" y="2583623"/>
            <a:ext cx="2572449" cy="1291812"/>
          </a:xfrm>
          <a:custGeom>
            <a:avLst/>
            <a:gdLst>
              <a:gd name="connsiteX0" fmla="*/ 0 w 2572449"/>
              <a:gd name="connsiteY0" fmla="*/ 1291812 h 1291812"/>
              <a:gd name="connsiteX1" fmla="*/ 1128838 w 2572449"/>
              <a:gd name="connsiteY1" fmla="*/ 445078 h 1291812"/>
              <a:gd name="connsiteX2" fmla="*/ 2572449 w 2572449"/>
              <a:gd name="connsiteY2" fmla="*/ 0 h 129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2449" h="1291812">
                <a:moveTo>
                  <a:pt x="0" y="1291812"/>
                </a:moveTo>
                <a:cubicBezTo>
                  <a:pt x="350048" y="976096"/>
                  <a:pt x="700096" y="660380"/>
                  <a:pt x="1128838" y="445078"/>
                </a:cubicBezTo>
                <a:cubicBezTo>
                  <a:pt x="1557580" y="229776"/>
                  <a:pt x="2572449" y="0"/>
                  <a:pt x="2572449" y="0"/>
                </a:cubicBezTo>
              </a:path>
            </a:pathLst>
          </a:cu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66342" y="3094261"/>
            <a:ext cx="2213820" cy="6187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how many bytes </a:t>
            </a:r>
            <a:r>
              <a:rPr lang="en-US" sz="2000" b="1" dirty="0" err="1" smtClean="0">
                <a:solidFill>
                  <a:srgbClr val="000000"/>
                </a:solidFill>
              </a:rPr>
              <a:t>tranferred</a:t>
            </a:r>
            <a:r>
              <a:rPr lang="en-US" sz="2000" b="1" dirty="0" smtClean="0">
                <a:solidFill>
                  <a:srgbClr val="000000"/>
                </a:solidFill>
              </a:rPr>
              <a:t>?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2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Dropbox</a:t>
            </a:r>
            <a:r>
              <a:rPr lang="en-US" sz="4000" dirty="0"/>
              <a:t> and </a:t>
            </a:r>
            <a:r>
              <a:rPr lang="en-US" sz="4000" dirty="0" err="1"/>
              <a:t>GoogleDrive</a:t>
            </a:r>
            <a:r>
              <a:rPr lang="en-US" sz="4000" dirty="0"/>
              <a:t> Comparison (Table </a:t>
            </a:r>
            <a:r>
              <a:rPr lang="en-US" sz="4000" dirty="0" smtClean="0"/>
              <a:t>4)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100898"/>
              </p:ext>
            </p:extLst>
          </p:nvPr>
        </p:nvGraphicFramePr>
        <p:xfrm>
          <a:off x="2825750" y="2735263"/>
          <a:ext cx="65405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Document" r:id="rId3" imgW="6540500" imgH="1384300" progId="Word.Document.12">
                  <p:embed/>
                </p:oleObj>
              </mc:Choice>
              <mc:Fallback>
                <p:oleObj name="Document" r:id="rId3" imgW="6540500" imgH="138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750" y="2735263"/>
                        <a:ext cx="65405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190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Time: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 Tuesday 		4 </a:t>
            </a:r>
            <a:r>
              <a:rPr lang="en-US" sz="2600" dirty="0"/>
              <a:t>– 6 pm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 Wednesday 	4 </a:t>
            </a:r>
            <a:r>
              <a:rPr lang="en-US" sz="2600" dirty="0"/>
              <a:t>– 6 pm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 Friday 		4 </a:t>
            </a:r>
            <a:r>
              <a:rPr lang="en-US" sz="2600" dirty="0"/>
              <a:t>– 6 </a:t>
            </a:r>
            <a:r>
              <a:rPr lang="en-US" sz="2600" dirty="0" smtClean="0"/>
              <a:t>pm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Location : LC001</a:t>
            </a:r>
            <a:endParaRPr lang="en-US" sz="2800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2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Grouping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</a:t>
            </a:r>
            <a:r>
              <a:rPr lang="en-US" sz="2600" dirty="0" smtClean="0"/>
              <a:t>ll </a:t>
            </a:r>
            <a:r>
              <a:rPr lang="en-US" sz="2600" dirty="0"/>
              <a:t>labs should be done in a group of 2 people. </a:t>
            </a:r>
            <a:endParaRPr lang="en-US" sz="2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Each </a:t>
            </a:r>
            <a:r>
              <a:rPr lang="en-US" sz="2600" dirty="0"/>
              <a:t>group should only submit one report</a:t>
            </a:r>
            <a:r>
              <a:rPr lang="en-US" sz="26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Each lab starts after the lab lecture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Deadline of each lab is before the start of the next lab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Changes may be made to fit exam and school schedule</a:t>
            </a:r>
            <a:endParaRPr lang="en-US" sz="2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8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Lab1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Master the network measurement tool: Wireshark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Get fundamental understanding of </a:t>
            </a:r>
            <a:r>
              <a:rPr lang="en-US" sz="2800" dirty="0" smtClean="0"/>
              <a:t>cloud computing</a:t>
            </a:r>
            <a:endParaRPr lang="en-US" sz="2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Understand a typical cloud-based storage service: </a:t>
            </a:r>
            <a:r>
              <a:rPr lang="en-US" sz="2800" dirty="0" err="1" smtClean="0"/>
              <a:t>Dropbox</a:t>
            </a:r>
            <a:r>
              <a:rPr lang="en-US" sz="2800" dirty="0" smtClean="0"/>
              <a:t> &amp; Google Drive</a:t>
            </a:r>
            <a:endParaRPr lang="en-US" sz="2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Observe the interactions between a D</a:t>
            </a:r>
            <a:r>
              <a:rPr lang="en-US" sz="2800" dirty="0" smtClean="0"/>
              <a:t>ropbox </a:t>
            </a:r>
            <a:r>
              <a:rPr lang="en-US" sz="2800" dirty="0"/>
              <a:t>client and the cloud using W</a:t>
            </a:r>
            <a:r>
              <a:rPr lang="en-US" sz="2800" dirty="0" smtClean="0"/>
              <a:t>ireshark</a:t>
            </a:r>
            <a:endParaRPr lang="en-US" sz="28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/>
              <a:t>Compare D</a:t>
            </a:r>
            <a:r>
              <a:rPr lang="en-US" sz="2800" dirty="0" smtClean="0"/>
              <a:t>ropbox </a:t>
            </a:r>
            <a:r>
              <a:rPr lang="en-US" sz="2800" dirty="0"/>
              <a:t>and </a:t>
            </a:r>
            <a:r>
              <a:rPr lang="en-US" sz="2800" dirty="0" smtClean="0"/>
              <a:t>Google </a:t>
            </a:r>
            <a:r>
              <a:rPr lang="en-US" sz="2800" dirty="0"/>
              <a:t>drive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9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2800" dirty="0" smtClean="0"/>
              <a:t>A “Packet Sniffer</a:t>
            </a:r>
            <a:r>
              <a:rPr lang="en-US" sz="2800" dirty="0"/>
              <a:t>”: The basic tool for observing the messages </a:t>
            </a:r>
            <a:r>
              <a:rPr lang="en-US" sz="2800" dirty="0" smtClean="0"/>
              <a:t>exchanged </a:t>
            </a:r>
            <a:r>
              <a:rPr lang="en-US" sz="2800" dirty="0"/>
              <a:t>between executing protocol </a:t>
            </a:r>
            <a:r>
              <a:rPr lang="en-US" sz="2800" dirty="0" smtClean="0"/>
              <a:t>entities.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 smtClean="0"/>
              <a:t>Store and/or display </a:t>
            </a:r>
            <a:r>
              <a:rPr lang="en-US" sz="2800" dirty="0"/>
              <a:t>the contents of the various </a:t>
            </a:r>
            <a:r>
              <a:rPr lang="en-US" sz="2800" dirty="0" smtClean="0"/>
              <a:t>protocol fields </a:t>
            </a:r>
            <a:r>
              <a:rPr lang="en-US" sz="2800" dirty="0"/>
              <a:t>in these captured </a:t>
            </a:r>
            <a:r>
              <a:rPr lang="en-US" sz="2800" dirty="0" smtClean="0"/>
              <a:t>messages.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 smtClean="0"/>
              <a:t>Passive packet sniffer: Observes packets sent and received to the machine, never sends packets by itself.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800" dirty="0" smtClean="0"/>
              <a:t>Packet Analyzer: A component of </a:t>
            </a:r>
            <a:r>
              <a:rPr lang="en-US" sz="2800" dirty="0"/>
              <a:t>packet sniffer which displays </a:t>
            </a:r>
            <a:r>
              <a:rPr lang="en-US" sz="2800" dirty="0" smtClean="0"/>
              <a:t>the contents </a:t>
            </a:r>
            <a:r>
              <a:rPr lang="en-US" sz="2800" dirty="0"/>
              <a:t>of all fields within a protocol </a:t>
            </a:r>
            <a:r>
              <a:rPr lang="en-US" sz="2800" dirty="0" smtClean="0"/>
              <a:t>message.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Typical Packet Sniffer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59" y="1737360"/>
            <a:ext cx="8995441" cy="41959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9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 </a:t>
            </a:r>
            <a:r>
              <a:rPr lang="en-US" dirty="0" err="1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Visit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https://</a:t>
            </a:r>
            <a:r>
              <a:rPr lang="en-US" sz="2600" dirty="0" err="1"/>
              <a:t>www.wireshark.org</a:t>
            </a:r>
            <a:r>
              <a:rPr lang="en-US" sz="2600" dirty="0" smtClean="0"/>
              <a:t>/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Screen Shot 2016-02-02 at 12.4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4" y="2757312"/>
            <a:ext cx="6022755" cy="3644753"/>
          </a:xfrm>
          <a:prstGeom prst="rect">
            <a:avLst/>
          </a:prstGeom>
        </p:spPr>
      </p:pic>
      <p:pic>
        <p:nvPicPr>
          <p:cNvPr id="6" name="Picture 5" descr="Screen Shot 2016-02-02 at 12.44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69" y="2746458"/>
            <a:ext cx="5934207" cy="35904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1652" y="3593190"/>
            <a:ext cx="1313361" cy="176945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92870" y="4819866"/>
            <a:ext cx="4493204" cy="13899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4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 </a:t>
            </a:r>
            <a:r>
              <a:rPr lang="en-US" dirty="0" err="1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Screen Shot 2016-02-02 at 12.4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71" y="956502"/>
            <a:ext cx="9009001" cy="6020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93453" y="4059979"/>
            <a:ext cx="2008029" cy="176945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57414" y="1140256"/>
            <a:ext cx="205788" cy="4229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043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185</TotalTime>
  <Words>467</Words>
  <Application>Microsoft Macintosh PowerPoint</Application>
  <PresentationFormat>Custom</PresentationFormat>
  <Paragraphs>105</Paragraphs>
  <Slides>22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Retrospect</vt:lpstr>
      <vt:lpstr>Microsoft Word Document</vt:lpstr>
      <vt:lpstr>Wireshark Tutorial</vt:lpstr>
      <vt:lpstr>Meet the TAs</vt:lpstr>
      <vt:lpstr>Lab Sessions</vt:lpstr>
      <vt:lpstr>About Labs</vt:lpstr>
      <vt:lpstr>Lab1 Objectives</vt:lpstr>
      <vt:lpstr>Wireshark</vt:lpstr>
      <vt:lpstr>Typical Packet Sniffer</vt:lpstr>
      <vt:lpstr>Download Wireshark</vt:lpstr>
      <vt:lpstr>Start Wireshark</vt:lpstr>
      <vt:lpstr>Choose Interface</vt:lpstr>
      <vt:lpstr>Captured Packets</vt:lpstr>
      <vt:lpstr>Follow a TCP Stream</vt:lpstr>
      <vt:lpstr>Certain TCP Stream</vt:lpstr>
      <vt:lpstr>Filters</vt:lpstr>
      <vt:lpstr>Filters</vt:lpstr>
      <vt:lpstr>Wireshark sniffing (Table 1)</vt:lpstr>
      <vt:lpstr>Capture Dropbox Operations (Table 2)</vt:lpstr>
      <vt:lpstr>Capture Dropbox Operations (Table 2)</vt:lpstr>
      <vt:lpstr>Dropbox and GoogleDrive Comparison (Table 3)</vt:lpstr>
      <vt:lpstr>Dropbox and GoogleDrive Comparison (Table 3)</vt:lpstr>
      <vt:lpstr>Dropbox and GoogleDrive Comparison (Table 4)</vt:lpstr>
      <vt:lpstr>Dropbox and GoogleDrive Comparison (Table 4)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Wireshark Tutorial</dc:title>
  <dc:creator>Ashkan</dc:creator>
  <cp:lastModifiedBy>CING-YU CHU</cp:lastModifiedBy>
  <cp:revision>36</cp:revision>
  <dcterms:created xsi:type="dcterms:W3CDTF">2014-09-01T16:12:10Z</dcterms:created>
  <dcterms:modified xsi:type="dcterms:W3CDTF">2017-09-18T20:12:35Z</dcterms:modified>
</cp:coreProperties>
</file>